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Merriweather"/>
      <p:regular r:id="rId17"/>
    </p:embeddedFont>
    <p:embeddedFont>
      <p:font typeface="Merriweather"/>
      <p:regular r:id="rId18"/>
    </p:embeddedFont>
    <p:embeddedFont>
      <p:font typeface="Merriweather"/>
      <p:regular r:id="rId19"/>
    </p:embeddedFont>
    <p:embeddedFont>
      <p:font typeface="Merriweather"/>
      <p:regular r:id="rId20"/>
    </p:embeddedFont>
    <p:embeddedFont>
      <p:font typeface="Merriweather"/>
      <p:regular r:id="rId21"/>
    </p:embeddedFont>
    <p:embeddedFont>
      <p:font typeface="Merriweather"/>
      <p:regular r:id="rId22"/>
    </p:embeddedFont>
    <p:embeddedFont>
      <p:font typeface="Merriweather"/>
      <p:regular r:id="rId23"/>
    </p:embeddedFont>
    <p:embeddedFont>
      <p:font typeface="Merriweather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svg"/><Relationship Id="rId3" Type="http://schemas.openxmlformats.org/officeDocument/2006/relationships/image" Target="../media/image-3-3.png"/><Relationship Id="rId4" Type="http://schemas.openxmlformats.org/officeDocument/2006/relationships/image" Target="../media/image-3-4.svg"/><Relationship Id="rId5" Type="http://schemas.openxmlformats.org/officeDocument/2006/relationships/image" Target="../media/image-3-5.png"/><Relationship Id="rId6" Type="http://schemas.openxmlformats.org/officeDocument/2006/relationships/image" Target="../media/image-3-6.svg"/><Relationship Id="rId7" Type="http://schemas.openxmlformats.org/officeDocument/2006/relationships/image" Target="../media/image-3-7.png"/><Relationship Id="rId8" Type="http://schemas.openxmlformats.org/officeDocument/2006/relationships/image" Target="../media/image-3-8.svg"/><Relationship Id="rId9" Type="http://schemas.openxmlformats.org/officeDocument/2006/relationships/image" Target="../media/image-3-9.png"/><Relationship Id="rId10" Type="http://schemas.openxmlformats.org/officeDocument/2006/relationships/image" Target="../media/image-3-10.svg"/><Relationship Id="rId11" Type="http://schemas.openxmlformats.org/officeDocument/2006/relationships/slideLayout" Target="../slideLayouts/slideLayout4.xml"/><Relationship Id="rId1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slideLayout" Target="../slideLayouts/slideLayout7.xml"/><Relationship Id="rId5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slideLayout" Target="../slideLayouts/slideLayout8.xml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6" Type="http://schemas.openxmlformats.org/officeDocument/2006/relationships/slideLayout" Target="../slideLayouts/slideLayout9.xml"/><Relationship Id="rId7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svg"/><Relationship Id="rId3" Type="http://schemas.openxmlformats.org/officeDocument/2006/relationships/image" Target="../media/image-9-3.png"/><Relationship Id="rId4" Type="http://schemas.openxmlformats.org/officeDocument/2006/relationships/image" Target="../media/image-9-4.svg"/><Relationship Id="rId5" Type="http://schemas.openxmlformats.org/officeDocument/2006/relationships/image" Target="../media/image-9-5.png"/><Relationship Id="rId6" Type="http://schemas.openxmlformats.org/officeDocument/2006/relationships/image" Target="../media/image-9-6.svg"/><Relationship Id="rId7" Type="http://schemas.openxmlformats.org/officeDocument/2006/relationships/image" Target="../media/image-9-7.png"/><Relationship Id="rId8" Type="http://schemas.openxmlformats.org/officeDocument/2006/relationships/image" Target="../media/image-9-8.svg"/><Relationship Id="rId9" Type="http://schemas.openxmlformats.org/officeDocument/2006/relationships/image" Target="../media/image-9-9.png"/><Relationship Id="rId10" Type="http://schemas.openxmlformats.org/officeDocument/2006/relationships/image" Target="../media/image-9-10.svg"/><Relationship Id="rId11" Type="http://schemas.openxmlformats.org/officeDocument/2006/relationships/slideLayout" Target="../slideLayouts/slideLayout10.xml"/><Relationship Id="rId1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198" y="2985611"/>
            <a:ext cx="7416403" cy="15425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Customer Shopping Behavior Analysis</a:t>
            </a:r>
            <a:endParaRPr lang="en-US" sz="4850" dirty="0"/>
          </a:p>
        </p:txBody>
      </p:sp>
      <p:sp>
        <p:nvSpPr>
          <p:cNvPr id="4" name="Text 1"/>
          <p:cNvSpPr/>
          <p:nvPr/>
        </p:nvSpPr>
        <p:spPr>
          <a:xfrm>
            <a:off x="6350198" y="4626888"/>
            <a:ext cx="4936569" cy="6169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endParaRPr lang="en-US" sz="38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4497" y="684133"/>
            <a:ext cx="5246370" cy="655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150"/>
              </a:lnSpc>
              <a:buNone/>
            </a:pPr>
            <a:r>
              <a:rPr lang="en-US" sz="41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Conclusion</a:t>
            </a:r>
            <a:endParaRPr lang="en-US" sz="4100" dirty="0"/>
          </a:p>
        </p:txBody>
      </p:sp>
      <p:sp>
        <p:nvSpPr>
          <p:cNvPr id="4" name="Text 1"/>
          <p:cNvSpPr/>
          <p:nvPr/>
        </p:nvSpPr>
        <p:spPr>
          <a:xfrm>
            <a:off x="734497" y="1654493"/>
            <a:ext cx="7675007" cy="16787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Our data-driven analysis, using our Python-SQL-Power BI workflow, offers a clear roadmap for better strategy and better customer relationships. Key findings show female customers are a key driver of revenue ($157,890 vs. $75,191 from male customers), showing a main group for growth. Our 80% loyal customer base is an important strength, always leading to big sales.</a:t>
            </a:r>
            <a:endParaRPr lang="en-US" sz="1650" dirty="0"/>
          </a:p>
        </p:txBody>
      </p:sp>
      <p:sp>
        <p:nvSpPr>
          <p:cNvPr id="5" name="Text 2"/>
          <p:cNvSpPr/>
          <p:nvPr/>
        </p:nvSpPr>
        <p:spPr>
          <a:xfrm>
            <a:off x="734497" y="3569256"/>
            <a:ext cx="7675007" cy="1343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Product performance shows 'Gloves' have a strong average rating of 3.86, making them worth investing in. In contrast, 'Hat' products always need big 50% discounts to sell, suggesting we need to rethink how we sell them and their prices.</a:t>
            </a:r>
            <a:endParaRPr lang="en-US" sz="1650" dirty="0"/>
          </a:p>
        </p:txBody>
      </p:sp>
      <p:sp>
        <p:nvSpPr>
          <p:cNvPr id="6" name="Text 3"/>
          <p:cNvSpPr/>
          <p:nvPr/>
        </p:nvSpPr>
        <p:spPr>
          <a:xfrm>
            <a:off x="734497" y="5148263"/>
            <a:ext cx="7675007" cy="335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Based on these insights, our immediate next steps include:</a:t>
            </a:r>
            <a:endParaRPr lang="en-US" sz="1650" dirty="0"/>
          </a:p>
        </p:txBody>
      </p:sp>
      <p:sp>
        <p:nvSpPr>
          <p:cNvPr id="7" name="Text 4"/>
          <p:cNvSpPr/>
          <p:nvPr/>
        </p:nvSpPr>
        <p:spPr>
          <a:xfrm>
            <a:off x="734497" y="5720001"/>
            <a:ext cx="7675007" cy="6715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Launch targeted marketing campaigns for high-revenue female customers.</a:t>
            </a:r>
            <a:endParaRPr lang="en-US" sz="1650" dirty="0"/>
          </a:p>
        </p:txBody>
      </p:sp>
      <p:sp>
        <p:nvSpPr>
          <p:cNvPr id="8" name="Text 5"/>
          <p:cNvSpPr/>
          <p:nvPr/>
        </p:nvSpPr>
        <p:spPr>
          <a:xfrm>
            <a:off x="734497" y="6464856"/>
            <a:ext cx="7675007" cy="335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Improve loyalty programs for our 80% loyal customer base.</a:t>
            </a:r>
            <a:endParaRPr lang="en-US" sz="1650" dirty="0"/>
          </a:p>
        </p:txBody>
      </p:sp>
      <p:sp>
        <p:nvSpPr>
          <p:cNvPr id="9" name="Text 6"/>
          <p:cNvSpPr/>
          <p:nvPr/>
        </p:nvSpPr>
        <p:spPr>
          <a:xfrm>
            <a:off x="734497" y="6873954"/>
            <a:ext cx="7675007" cy="6715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Develop a revised strategy for 'Hat' products to reduce the need for steep discounts and improve profitability.</a:t>
            </a:r>
            <a:endParaRPr lang="en-US" sz="16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198" y="2812971"/>
            <a:ext cx="6170771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Project Overview</a:t>
            </a:r>
            <a:endParaRPr lang="en-US" sz="4850" dirty="0"/>
          </a:p>
        </p:txBody>
      </p:sp>
      <p:sp>
        <p:nvSpPr>
          <p:cNvPr id="4" name="Text 1"/>
          <p:cNvSpPr/>
          <p:nvPr/>
        </p:nvSpPr>
        <p:spPr>
          <a:xfrm>
            <a:off x="6350198" y="3954423"/>
            <a:ext cx="7416403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Analyzing 3,900 customer transactions to uncover insights into spending patterns, segments, and preferences.</a:t>
            </a: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6350198" y="5021699"/>
            <a:ext cx="741640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Goal: Guide data-driven business decisions.</a:t>
            </a:r>
            <a:endParaRPr lang="en-US" sz="19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3183" y="714851"/>
            <a:ext cx="5023009" cy="6278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900"/>
              </a:lnSpc>
              <a:buNone/>
            </a:pPr>
            <a:r>
              <a:rPr lang="en-US" sz="39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Dataset Summary</a:t>
            </a:r>
            <a:endParaRPr lang="en-US" sz="3950" dirty="0"/>
          </a:p>
        </p:txBody>
      </p:sp>
      <p:sp>
        <p:nvSpPr>
          <p:cNvPr id="3" name="Text 1"/>
          <p:cNvSpPr/>
          <p:nvPr/>
        </p:nvSpPr>
        <p:spPr>
          <a:xfrm>
            <a:off x="703183" y="1744504"/>
            <a:ext cx="13224034" cy="321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Our dataset provides a comprehensive look into customer behavior, allowing for in-depth analysis of spending patterns and preferences.</a:t>
            </a:r>
            <a:endParaRPr lang="en-US" sz="1550" dirty="0"/>
          </a:p>
        </p:txBody>
      </p:sp>
      <p:sp>
        <p:nvSpPr>
          <p:cNvPr id="4" name="Text 2"/>
          <p:cNvSpPr/>
          <p:nvPr/>
        </p:nvSpPr>
        <p:spPr>
          <a:xfrm>
            <a:off x="703183" y="2392323"/>
            <a:ext cx="4240530" cy="6629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200"/>
              </a:lnSpc>
              <a:buNone/>
            </a:pPr>
            <a:r>
              <a:rPr lang="en-US" sz="52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3,900</a:t>
            </a:r>
            <a:endParaRPr lang="en-US" sz="5200" dirty="0"/>
          </a:p>
        </p:txBody>
      </p:sp>
      <p:sp>
        <p:nvSpPr>
          <p:cNvPr id="5" name="Text 3"/>
          <p:cNvSpPr/>
          <p:nvPr/>
        </p:nvSpPr>
        <p:spPr>
          <a:xfrm>
            <a:off x="703183" y="3306247"/>
            <a:ext cx="4240530" cy="321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Rows</a:t>
            </a:r>
            <a:endParaRPr lang="en-US" sz="1550" dirty="0"/>
          </a:p>
        </p:txBody>
      </p:sp>
      <p:sp>
        <p:nvSpPr>
          <p:cNvPr id="6" name="Text 4"/>
          <p:cNvSpPr/>
          <p:nvPr/>
        </p:nvSpPr>
        <p:spPr>
          <a:xfrm>
            <a:off x="1412200" y="3748207"/>
            <a:ext cx="2822377" cy="313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Customer Transactions</a:t>
            </a:r>
            <a:endParaRPr lang="en-US" sz="1950" dirty="0"/>
          </a:p>
        </p:txBody>
      </p:sp>
      <p:sp>
        <p:nvSpPr>
          <p:cNvPr id="7" name="Text 5"/>
          <p:cNvSpPr/>
          <p:nvPr/>
        </p:nvSpPr>
        <p:spPr>
          <a:xfrm>
            <a:off x="5194816" y="2392323"/>
            <a:ext cx="4240649" cy="6629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200"/>
              </a:lnSpc>
              <a:buNone/>
            </a:pPr>
            <a:r>
              <a:rPr lang="en-US" sz="52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18</a:t>
            </a:r>
            <a:endParaRPr lang="en-US" sz="5200" dirty="0"/>
          </a:p>
        </p:txBody>
      </p:sp>
      <p:sp>
        <p:nvSpPr>
          <p:cNvPr id="8" name="Text 6"/>
          <p:cNvSpPr/>
          <p:nvPr/>
        </p:nvSpPr>
        <p:spPr>
          <a:xfrm>
            <a:off x="5194816" y="3306247"/>
            <a:ext cx="4240649" cy="321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Columns</a:t>
            </a:r>
            <a:endParaRPr lang="en-US" sz="1550" dirty="0"/>
          </a:p>
        </p:txBody>
      </p:sp>
      <p:sp>
        <p:nvSpPr>
          <p:cNvPr id="9" name="Text 7"/>
          <p:cNvSpPr/>
          <p:nvPr/>
        </p:nvSpPr>
        <p:spPr>
          <a:xfrm>
            <a:off x="6059329" y="3748207"/>
            <a:ext cx="2511504" cy="313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Key Data Points</a:t>
            </a:r>
            <a:endParaRPr lang="en-US" sz="1950" dirty="0"/>
          </a:p>
        </p:txBody>
      </p:sp>
      <p:sp>
        <p:nvSpPr>
          <p:cNvPr id="10" name="Text 8"/>
          <p:cNvSpPr/>
          <p:nvPr/>
        </p:nvSpPr>
        <p:spPr>
          <a:xfrm>
            <a:off x="9686568" y="2392323"/>
            <a:ext cx="4240649" cy="6629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200"/>
              </a:lnSpc>
              <a:buNone/>
            </a:pPr>
            <a:r>
              <a:rPr lang="en-US" sz="52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37</a:t>
            </a:r>
            <a:endParaRPr lang="en-US" sz="5200" dirty="0"/>
          </a:p>
        </p:txBody>
      </p:sp>
      <p:sp>
        <p:nvSpPr>
          <p:cNvPr id="11" name="Text 9"/>
          <p:cNvSpPr/>
          <p:nvPr/>
        </p:nvSpPr>
        <p:spPr>
          <a:xfrm>
            <a:off x="9686568" y="3306247"/>
            <a:ext cx="4240649" cy="321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Null Values</a:t>
            </a:r>
            <a:endParaRPr lang="en-US" sz="1550" dirty="0"/>
          </a:p>
        </p:txBody>
      </p:sp>
      <p:sp>
        <p:nvSpPr>
          <p:cNvPr id="12" name="Text 10"/>
          <p:cNvSpPr/>
          <p:nvPr/>
        </p:nvSpPr>
        <p:spPr>
          <a:xfrm>
            <a:off x="10122456" y="3748207"/>
            <a:ext cx="3368754" cy="313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Handled in "Review Rating"</a:t>
            </a:r>
            <a:endParaRPr lang="en-US" sz="1950" dirty="0"/>
          </a:p>
        </p:txBody>
      </p:sp>
      <p:sp>
        <p:nvSpPr>
          <p:cNvPr id="13" name="Text 11"/>
          <p:cNvSpPr/>
          <p:nvPr/>
        </p:nvSpPr>
        <p:spPr>
          <a:xfrm>
            <a:off x="703183" y="4363403"/>
            <a:ext cx="2511504" cy="313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Key Features</a:t>
            </a:r>
            <a:endParaRPr lang="en-US" sz="1950" dirty="0"/>
          </a:p>
        </p:txBody>
      </p:sp>
      <p:pic>
        <p:nvPicPr>
          <p:cNvPr id="14" name="Image 0" descr="preencoded.png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703183" y="4978598"/>
            <a:ext cx="502206" cy="502206"/>
          </a:xfrm>
          <a:prstGeom prst="rect">
            <a:avLst/>
          </a:prstGeom>
        </p:spPr>
      </p:pic>
      <p:sp>
        <p:nvSpPr>
          <p:cNvPr id="15" name="Text 12"/>
          <p:cNvSpPr/>
          <p:nvPr/>
        </p:nvSpPr>
        <p:spPr>
          <a:xfrm>
            <a:off x="703183" y="5731907"/>
            <a:ext cx="2511504" cy="313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Demographics</a:t>
            </a:r>
            <a:endParaRPr lang="en-US" sz="1950" dirty="0"/>
          </a:p>
        </p:txBody>
      </p:sp>
      <p:pic>
        <p:nvPicPr>
          <p:cNvPr id="16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94816" y="4978598"/>
            <a:ext cx="502206" cy="502206"/>
          </a:xfrm>
          <a:prstGeom prst="rect">
            <a:avLst/>
          </a:prstGeom>
        </p:spPr>
      </p:pic>
      <p:sp>
        <p:nvSpPr>
          <p:cNvPr id="17" name="Text 13"/>
          <p:cNvSpPr/>
          <p:nvPr/>
        </p:nvSpPr>
        <p:spPr>
          <a:xfrm>
            <a:off x="5194816" y="5731907"/>
            <a:ext cx="2511504" cy="313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Purchase Details</a:t>
            </a:r>
            <a:endParaRPr lang="en-US" sz="1950" dirty="0"/>
          </a:p>
        </p:txBody>
      </p:sp>
      <p:pic>
        <p:nvPicPr>
          <p:cNvPr id="18" name="Image 2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686568" y="4978598"/>
            <a:ext cx="502206" cy="502206"/>
          </a:xfrm>
          <a:prstGeom prst="rect">
            <a:avLst/>
          </a:prstGeom>
        </p:spPr>
      </p:pic>
      <p:sp>
        <p:nvSpPr>
          <p:cNvPr id="19" name="Text 14"/>
          <p:cNvSpPr/>
          <p:nvPr/>
        </p:nvSpPr>
        <p:spPr>
          <a:xfrm>
            <a:off x="9686568" y="5731907"/>
            <a:ext cx="3175635" cy="313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Discounts &amp; Subscriptions</a:t>
            </a:r>
            <a:endParaRPr lang="en-US" sz="1950" dirty="0"/>
          </a:p>
        </p:txBody>
      </p:sp>
      <p:pic>
        <p:nvPicPr>
          <p:cNvPr id="20" name="Image 3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03183" y="6447592"/>
            <a:ext cx="502206" cy="502206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703183" y="7200900"/>
            <a:ext cx="2511504" cy="313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Review Ratings</a:t>
            </a:r>
            <a:endParaRPr lang="en-US" sz="1950" dirty="0"/>
          </a:p>
        </p:txBody>
      </p:sp>
      <p:pic>
        <p:nvPicPr>
          <p:cNvPr id="22" name="Image 4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194816" y="6447592"/>
            <a:ext cx="502206" cy="502206"/>
          </a:xfrm>
          <a:prstGeom prst="rect">
            <a:avLst/>
          </a:prstGeom>
        </p:spPr>
      </p:pic>
      <p:sp>
        <p:nvSpPr>
          <p:cNvPr id="23" name="Text 16"/>
          <p:cNvSpPr/>
          <p:nvPr/>
        </p:nvSpPr>
        <p:spPr>
          <a:xfrm>
            <a:off x="5194816" y="7200900"/>
            <a:ext cx="2511504" cy="313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Shipping Types</a:t>
            </a:r>
            <a:endParaRPr lang="en-US" sz="19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1474827"/>
            <a:ext cx="11177945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Data Cleaning &amp; Preparation (Python)</a:t>
            </a:r>
            <a:endParaRPr lang="en-US" sz="4850" dirty="0"/>
          </a:p>
        </p:txBody>
      </p:sp>
      <p:sp>
        <p:nvSpPr>
          <p:cNvPr id="3" name="Text 1"/>
          <p:cNvSpPr/>
          <p:nvPr/>
        </p:nvSpPr>
        <p:spPr>
          <a:xfrm>
            <a:off x="863798" y="2739747"/>
            <a:ext cx="246817" cy="3084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 Light" pitchFamily="34" charset="0"/>
                <a:ea typeface="Merriweather Light" pitchFamily="34" charset="-122"/>
                <a:cs typeface="Merriweather Light" pitchFamily="34" charset="-120"/>
              </a:rPr>
              <a:t>01</a:t>
            </a:r>
            <a:endParaRPr lang="en-US" sz="1900" dirty="0"/>
          </a:p>
        </p:txBody>
      </p:sp>
      <p:sp>
        <p:nvSpPr>
          <p:cNvPr id="4" name="Shape 2"/>
          <p:cNvSpPr/>
          <p:nvPr/>
        </p:nvSpPr>
        <p:spPr>
          <a:xfrm>
            <a:off x="863798" y="3128724"/>
            <a:ext cx="4136350" cy="30480"/>
          </a:xfrm>
          <a:prstGeom prst="rect">
            <a:avLst/>
          </a:prstGeom>
          <a:solidFill>
            <a:srgbClr val="609DFF"/>
          </a:solidFill>
          <a:ln/>
        </p:spPr>
      </p:sp>
      <p:sp>
        <p:nvSpPr>
          <p:cNvPr id="5" name="Text 3"/>
          <p:cNvSpPr/>
          <p:nvPr/>
        </p:nvSpPr>
        <p:spPr>
          <a:xfrm>
            <a:off x="863798" y="3313033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Data Loading</a:t>
            </a:r>
            <a:endParaRPr lang="en-US" sz="2400" dirty="0"/>
          </a:p>
        </p:txBody>
      </p:sp>
      <p:sp>
        <p:nvSpPr>
          <p:cNvPr id="6" name="Text 4"/>
          <p:cNvSpPr/>
          <p:nvPr/>
        </p:nvSpPr>
        <p:spPr>
          <a:xfrm>
            <a:off x="863798" y="3846552"/>
            <a:ext cx="4136350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Imported dataset using pandas.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5246965" y="2739747"/>
            <a:ext cx="246817" cy="3084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 Light" pitchFamily="34" charset="0"/>
                <a:ea typeface="Merriweather Light" pitchFamily="34" charset="-122"/>
                <a:cs typeface="Merriweather Light" pitchFamily="34" charset="-120"/>
              </a:rPr>
              <a:t>02</a:t>
            </a:r>
            <a:endParaRPr lang="en-US" sz="1900" dirty="0"/>
          </a:p>
        </p:txBody>
      </p:sp>
      <p:sp>
        <p:nvSpPr>
          <p:cNvPr id="8" name="Shape 6"/>
          <p:cNvSpPr/>
          <p:nvPr/>
        </p:nvSpPr>
        <p:spPr>
          <a:xfrm>
            <a:off x="5246965" y="3128724"/>
            <a:ext cx="4136350" cy="30480"/>
          </a:xfrm>
          <a:prstGeom prst="rect">
            <a:avLst/>
          </a:prstGeom>
          <a:solidFill>
            <a:srgbClr val="609DFF"/>
          </a:solidFill>
          <a:ln/>
        </p:spPr>
      </p:sp>
      <p:sp>
        <p:nvSpPr>
          <p:cNvPr id="9" name="Text 7"/>
          <p:cNvSpPr/>
          <p:nvPr/>
        </p:nvSpPr>
        <p:spPr>
          <a:xfrm>
            <a:off x="5246965" y="3313033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Missing Values</a:t>
            </a:r>
            <a:endParaRPr lang="en-US" sz="2400" dirty="0"/>
          </a:p>
        </p:txBody>
      </p:sp>
      <p:sp>
        <p:nvSpPr>
          <p:cNvPr id="10" name="Text 8"/>
          <p:cNvSpPr/>
          <p:nvPr/>
        </p:nvSpPr>
        <p:spPr>
          <a:xfrm>
            <a:off x="5246965" y="3846552"/>
            <a:ext cx="4136350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Imputed "Review Rating" using median.</a:t>
            </a:r>
            <a:endParaRPr lang="en-US" sz="1900" dirty="0"/>
          </a:p>
        </p:txBody>
      </p:sp>
      <p:sp>
        <p:nvSpPr>
          <p:cNvPr id="11" name="Text 9"/>
          <p:cNvSpPr/>
          <p:nvPr/>
        </p:nvSpPr>
        <p:spPr>
          <a:xfrm>
            <a:off x="9630132" y="2739747"/>
            <a:ext cx="246817" cy="3084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 Light" pitchFamily="34" charset="0"/>
                <a:ea typeface="Merriweather Light" pitchFamily="34" charset="-122"/>
                <a:cs typeface="Merriweather Light" pitchFamily="34" charset="-120"/>
              </a:rPr>
              <a:t>03</a:t>
            </a:r>
            <a:endParaRPr lang="en-US" sz="1900" dirty="0"/>
          </a:p>
        </p:txBody>
      </p:sp>
      <p:sp>
        <p:nvSpPr>
          <p:cNvPr id="12" name="Shape 10"/>
          <p:cNvSpPr/>
          <p:nvPr/>
        </p:nvSpPr>
        <p:spPr>
          <a:xfrm>
            <a:off x="9630132" y="3128724"/>
            <a:ext cx="4136350" cy="30480"/>
          </a:xfrm>
          <a:prstGeom prst="rect">
            <a:avLst/>
          </a:prstGeom>
          <a:solidFill>
            <a:srgbClr val="609DFF"/>
          </a:solidFill>
          <a:ln/>
        </p:spPr>
      </p:sp>
      <p:sp>
        <p:nvSpPr>
          <p:cNvPr id="13" name="Text 11"/>
          <p:cNvSpPr/>
          <p:nvPr/>
        </p:nvSpPr>
        <p:spPr>
          <a:xfrm>
            <a:off x="9630132" y="3313033"/>
            <a:ext cx="3629739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Column Standardization</a:t>
            </a:r>
            <a:endParaRPr lang="en-US" sz="2400" dirty="0"/>
          </a:p>
        </p:txBody>
      </p:sp>
      <p:sp>
        <p:nvSpPr>
          <p:cNvPr id="14" name="Text 12"/>
          <p:cNvSpPr/>
          <p:nvPr/>
        </p:nvSpPr>
        <p:spPr>
          <a:xfrm>
            <a:off x="9630132" y="3846552"/>
            <a:ext cx="4136350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Renamed to snake_case.</a:t>
            </a:r>
            <a:endParaRPr lang="en-US" sz="1900" dirty="0"/>
          </a:p>
        </p:txBody>
      </p:sp>
      <p:sp>
        <p:nvSpPr>
          <p:cNvPr id="15" name="Text 13"/>
          <p:cNvSpPr/>
          <p:nvPr/>
        </p:nvSpPr>
        <p:spPr>
          <a:xfrm>
            <a:off x="863798" y="5068014"/>
            <a:ext cx="246817" cy="3084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 Light" pitchFamily="34" charset="0"/>
                <a:ea typeface="Merriweather Light" pitchFamily="34" charset="-122"/>
                <a:cs typeface="Merriweather Light" pitchFamily="34" charset="-120"/>
              </a:rPr>
              <a:t>04</a:t>
            </a:r>
            <a:endParaRPr lang="en-US" sz="1900" dirty="0"/>
          </a:p>
        </p:txBody>
      </p:sp>
      <p:sp>
        <p:nvSpPr>
          <p:cNvPr id="16" name="Shape 14"/>
          <p:cNvSpPr/>
          <p:nvPr/>
        </p:nvSpPr>
        <p:spPr>
          <a:xfrm>
            <a:off x="863798" y="5456992"/>
            <a:ext cx="6327934" cy="30480"/>
          </a:xfrm>
          <a:prstGeom prst="rect">
            <a:avLst/>
          </a:prstGeom>
          <a:solidFill>
            <a:srgbClr val="609DFF"/>
          </a:solidFill>
          <a:ln/>
        </p:spPr>
      </p:sp>
      <p:sp>
        <p:nvSpPr>
          <p:cNvPr id="17" name="Text 15"/>
          <p:cNvSpPr/>
          <p:nvPr/>
        </p:nvSpPr>
        <p:spPr>
          <a:xfrm>
            <a:off x="863798" y="5641300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Feature Engineering</a:t>
            </a:r>
            <a:endParaRPr lang="en-US" sz="2400" dirty="0"/>
          </a:p>
        </p:txBody>
      </p:sp>
      <p:sp>
        <p:nvSpPr>
          <p:cNvPr id="18" name="Text 16"/>
          <p:cNvSpPr/>
          <p:nvPr/>
        </p:nvSpPr>
        <p:spPr>
          <a:xfrm>
            <a:off x="863798" y="6174819"/>
            <a:ext cx="6327934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Created age_group, purchase_frequency_days.</a:t>
            </a:r>
            <a:endParaRPr lang="en-US" sz="1900" dirty="0"/>
          </a:p>
        </p:txBody>
      </p:sp>
      <p:sp>
        <p:nvSpPr>
          <p:cNvPr id="19" name="Text 17"/>
          <p:cNvSpPr/>
          <p:nvPr/>
        </p:nvSpPr>
        <p:spPr>
          <a:xfrm>
            <a:off x="7438549" y="5068014"/>
            <a:ext cx="246817" cy="3084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 Light" pitchFamily="34" charset="0"/>
                <a:ea typeface="Merriweather Light" pitchFamily="34" charset="-122"/>
                <a:cs typeface="Merriweather Light" pitchFamily="34" charset="-120"/>
              </a:rPr>
              <a:t>05</a:t>
            </a:r>
            <a:endParaRPr lang="en-US" sz="1900" dirty="0"/>
          </a:p>
        </p:txBody>
      </p:sp>
      <p:sp>
        <p:nvSpPr>
          <p:cNvPr id="20" name="Shape 18"/>
          <p:cNvSpPr/>
          <p:nvPr/>
        </p:nvSpPr>
        <p:spPr>
          <a:xfrm>
            <a:off x="7438549" y="5456992"/>
            <a:ext cx="6327934" cy="30480"/>
          </a:xfrm>
          <a:prstGeom prst="rect">
            <a:avLst/>
          </a:prstGeom>
          <a:solidFill>
            <a:srgbClr val="609DFF"/>
          </a:solidFill>
          <a:ln/>
        </p:spPr>
      </p:sp>
      <p:sp>
        <p:nvSpPr>
          <p:cNvPr id="21" name="Text 19"/>
          <p:cNvSpPr/>
          <p:nvPr/>
        </p:nvSpPr>
        <p:spPr>
          <a:xfrm>
            <a:off x="7438549" y="5641300"/>
            <a:ext cx="3102888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Database Integration</a:t>
            </a:r>
            <a:endParaRPr lang="en-US" sz="2400" dirty="0"/>
          </a:p>
        </p:txBody>
      </p:sp>
      <p:sp>
        <p:nvSpPr>
          <p:cNvPr id="22" name="Text 20"/>
          <p:cNvSpPr/>
          <p:nvPr/>
        </p:nvSpPr>
        <p:spPr>
          <a:xfrm>
            <a:off x="7438549" y="6174819"/>
            <a:ext cx="6327934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Connected Python to PostgreSQL for SQL analysis.</a:t>
            </a:r>
            <a:endParaRPr lang="en-US" sz="19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1038463"/>
            <a:ext cx="6627971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SQL Business Analysis</a:t>
            </a:r>
            <a:endParaRPr lang="en-US" sz="48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3798" y="2457569"/>
            <a:ext cx="6150293" cy="344412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63798" y="6179344"/>
            <a:ext cx="6150293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Female customers generated significantly higher revenue.</a:t>
            </a:r>
            <a:endParaRPr lang="en-US" sz="19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3929" y="2457569"/>
            <a:ext cx="6150293" cy="3166824"/>
          </a:xfrm>
          <a:prstGeom prst="rect">
            <a:avLst/>
          </a:prstGeom>
        </p:spPr>
      </p:pic>
      <p:sp>
        <p:nvSpPr>
          <p:cNvPr id="6" name="Shape 2"/>
          <p:cNvSpPr/>
          <p:nvPr/>
        </p:nvSpPr>
        <p:spPr>
          <a:xfrm>
            <a:off x="9924693" y="5654873"/>
            <a:ext cx="246817" cy="246817"/>
          </a:xfrm>
          <a:prstGeom prst="roundRect">
            <a:avLst>
              <a:gd name="adj" fmla="val 7410"/>
            </a:avLst>
          </a:prstGeom>
          <a:solidFill>
            <a:srgbClr val="00296B"/>
          </a:solidFill>
          <a:ln/>
        </p:spPr>
      </p:sp>
      <p:sp>
        <p:nvSpPr>
          <p:cNvPr id="7" name="Text 3"/>
          <p:cNvSpPr/>
          <p:nvPr/>
        </p:nvSpPr>
        <p:spPr>
          <a:xfrm>
            <a:off x="10232469" y="5654873"/>
            <a:ext cx="390406" cy="2468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Yes</a:t>
            </a:r>
            <a:endParaRPr lang="en-US" sz="1900" dirty="0"/>
          </a:p>
        </p:txBody>
      </p:sp>
      <p:sp>
        <p:nvSpPr>
          <p:cNvPr id="8" name="Shape 4"/>
          <p:cNvSpPr/>
          <p:nvPr/>
        </p:nvSpPr>
        <p:spPr>
          <a:xfrm>
            <a:off x="10775275" y="5654873"/>
            <a:ext cx="246817" cy="246817"/>
          </a:xfrm>
          <a:prstGeom prst="roundRect">
            <a:avLst>
              <a:gd name="adj" fmla="val 7410"/>
            </a:avLst>
          </a:prstGeom>
          <a:solidFill>
            <a:srgbClr val="297BFF"/>
          </a:solidFill>
          <a:ln/>
        </p:spPr>
      </p:sp>
      <p:sp>
        <p:nvSpPr>
          <p:cNvPr id="9" name="Text 5"/>
          <p:cNvSpPr/>
          <p:nvPr/>
        </p:nvSpPr>
        <p:spPr>
          <a:xfrm>
            <a:off x="11083052" y="5654873"/>
            <a:ext cx="332899" cy="2468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No</a:t>
            </a:r>
            <a:endParaRPr lang="en-US" sz="1900" dirty="0"/>
          </a:p>
        </p:txBody>
      </p:sp>
      <p:sp>
        <p:nvSpPr>
          <p:cNvPr id="10" name="Text 6"/>
          <p:cNvSpPr/>
          <p:nvPr/>
        </p:nvSpPr>
        <p:spPr>
          <a:xfrm>
            <a:off x="7623929" y="6179344"/>
            <a:ext cx="615029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Non-subscribers represent a larger customer base.</a:t>
            </a:r>
            <a:endParaRPr lang="en-US" sz="19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33889" y="498038"/>
            <a:ext cx="4527947" cy="565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Deeper SQL Insights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633889" y="1516618"/>
            <a:ext cx="2542699" cy="2830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Top Products by Rating</a:t>
            </a:r>
            <a:endParaRPr lang="en-US" sz="17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3889" y="2003346"/>
            <a:ext cx="6460450" cy="2261116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33889" y="4468178"/>
            <a:ext cx="6460450" cy="2896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Gloves show a slight lead in average customer ratings.</a:t>
            </a:r>
            <a:endParaRPr lang="en-US" sz="1400" dirty="0"/>
          </a:p>
        </p:txBody>
      </p:sp>
      <p:sp>
        <p:nvSpPr>
          <p:cNvPr id="6" name="Text 3"/>
          <p:cNvSpPr/>
          <p:nvPr/>
        </p:nvSpPr>
        <p:spPr>
          <a:xfrm>
            <a:off x="633889" y="4938951"/>
            <a:ext cx="2650450" cy="2830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Customer Segmentation</a:t>
            </a:r>
            <a:endParaRPr lang="en-US" sz="17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889" y="5425678"/>
            <a:ext cx="6460450" cy="2261116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633889" y="7890510"/>
            <a:ext cx="6460450" cy="2896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Loyal customers form the majority, indicating strong retention.</a:t>
            </a:r>
            <a:endParaRPr lang="en-US" sz="1400" dirty="0"/>
          </a:p>
        </p:txBody>
      </p:sp>
      <p:sp>
        <p:nvSpPr>
          <p:cNvPr id="9" name="Text 5"/>
          <p:cNvSpPr/>
          <p:nvPr/>
        </p:nvSpPr>
        <p:spPr>
          <a:xfrm>
            <a:off x="7543681" y="1516618"/>
            <a:ext cx="3276838" cy="2830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Discount-Dependent Products</a:t>
            </a:r>
            <a:endParaRPr lang="en-US" sz="17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3681" y="2003346"/>
            <a:ext cx="6460450" cy="2261116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7543681" y="4468178"/>
            <a:ext cx="6460450" cy="2896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Hats and Sneakers are highly dependent on discounts for sales.</a:t>
            </a:r>
            <a:endParaRPr lang="en-US" sz="1400" dirty="0"/>
          </a:p>
        </p:txBody>
      </p:sp>
      <p:sp>
        <p:nvSpPr>
          <p:cNvPr id="12" name="Text 7"/>
          <p:cNvSpPr/>
          <p:nvPr/>
        </p:nvSpPr>
        <p:spPr>
          <a:xfrm>
            <a:off x="7543681" y="4938951"/>
            <a:ext cx="3354110" cy="2830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High-Spending Discount Users</a:t>
            </a:r>
            <a:endParaRPr lang="en-US" sz="1750" dirty="0"/>
          </a:p>
        </p:txBody>
      </p:sp>
      <p:sp>
        <p:nvSpPr>
          <p:cNvPr id="13" name="Text 8"/>
          <p:cNvSpPr/>
          <p:nvPr/>
        </p:nvSpPr>
        <p:spPr>
          <a:xfrm>
            <a:off x="7543681" y="5403056"/>
            <a:ext cx="6460450" cy="5793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 segment of high-spending customers frequently use discounts. They are valuable targets for future promotions or loyalty programs.</a:t>
            </a:r>
            <a:endParaRPr lang="en-US" sz="14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491" y="1684615"/>
            <a:ext cx="8526899" cy="4860369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10007798" y="2763560"/>
            <a:ext cx="3758803" cy="15425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Power BI Dashboard</a:t>
            </a:r>
            <a:endParaRPr lang="en-US" sz="4850" dirty="0"/>
          </a:p>
        </p:txBody>
      </p:sp>
      <p:sp>
        <p:nvSpPr>
          <p:cNvPr id="5" name="Text 1"/>
          <p:cNvSpPr/>
          <p:nvPr/>
        </p:nvSpPr>
        <p:spPr>
          <a:xfrm>
            <a:off x="10007798" y="4676299"/>
            <a:ext cx="3758803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Interactive dashboard for visual insights.</a:t>
            </a:r>
            <a:endParaRPr lang="en-US" sz="19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6155" y="523399"/>
            <a:ext cx="5456992" cy="5947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650"/>
              </a:lnSpc>
              <a:buNone/>
            </a:pPr>
            <a:r>
              <a:rPr lang="en-US" sz="37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Key Insights &amp; Findings</a:t>
            </a:r>
            <a:endParaRPr lang="en-US" sz="37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6155" y="1498759"/>
            <a:ext cx="3146108" cy="194441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66155" y="3633430"/>
            <a:ext cx="2505551" cy="2972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Revenue Contribution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666155" y="4044910"/>
            <a:ext cx="3146108" cy="6091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Females contributed higher revenue.</a:t>
            </a:r>
            <a:endParaRPr lang="en-US" sz="14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0149" y="1498759"/>
            <a:ext cx="3146108" cy="194441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050149" y="3633430"/>
            <a:ext cx="2379107" cy="2972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Subscriber Spend</a:t>
            </a:r>
            <a:endParaRPr lang="en-US" sz="1850" dirty="0"/>
          </a:p>
        </p:txBody>
      </p:sp>
      <p:sp>
        <p:nvSpPr>
          <p:cNvPr id="8" name="Text 4"/>
          <p:cNvSpPr/>
          <p:nvPr/>
        </p:nvSpPr>
        <p:spPr>
          <a:xfrm>
            <a:off x="4050149" y="4044910"/>
            <a:ext cx="3146108" cy="6091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Subscribers spend more on average.</a:t>
            </a:r>
            <a:endParaRPr lang="en-US" sz="14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4143" y="1498759"/>
            <a:ext cx="3146108" cy="194441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434143" y="3633430"/>
            <a:ext cx="2432923" cy="2972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Product Performance</a:t>
            </a:r>
            <a:endParaRPr lang="en-US" sz="1850" dirty="0"/>
          </a:p>
        </p:txBody>
      </p:sp>
      <p:sp>
        <p:nvSpPr>
          <p:cNvPr id="11" name="Text 6"/>
          <p:cNvSpPr/>
          <p:nvPr/>
        </p:nvSpPr>
        <p:spPr>
          <a:xfrm>
            <a:off x="7434143" y="4044910"/>
            <a:ext cx="3146108" cy="6091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Top-rated products overlap with best sellers.</a:t>
            </a:r>
            <a:endParaRPr lang="en-US" sz="14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18138" y="1498759"/>
            <a:ext cx="3146108" cy="1944410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0818138" y="3633430"/>
            <a:ext cx="2379107" cy="2972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Shipping Impact</a:t>
            </a:r>
            <a:endParaRPr lang="en-US" sz="1850" dirty="0"/>
          </a:p>
        </p:txBody>
      </p:sp>
      <p:sp>
        <p:nvSpPr>
          <p:cNvPr id="14" name="Text 8"/>
          <p:cNvSpPr/>
          <p:nvPr/>
        </p:nvSpPr>
        <p:spPr>
          <a:xfrm>
            <a:off x="10818138" y="4044910"/>
            <a:ext cx="3146108" cy="6091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Express shipping users spend more.</a:t>
            </a:r>
            <a:endParaRPr lang="en-US" sz="145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155" y="5034677"/>
            <a:ext cx="3146108" cy="1944410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666155" y="7169348"/>
            <a:ext cx="2379107" cy="2972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Customer Loyalty</a:t>
            </a:r>
            <a:endParaRPr lang="en-US" sz="1850" dirty="0"/>
          </a:p>
        </p:txBody>
      </p:sp>
      <p:sp>
        <p:nvSpPr>
          <p:cNvPr id="17" name="Text 10"/>
          <p:cNvSpPr/>
          <p:nvPr/>
        </p:nvSpPr>
        <p:spPr>
          <a:xfrm>
            <a:off x="666155" y="7580828"/>
            <a:ext cx="3146108" cy="3045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Loyal customers drive major sales.</a:t>
            </a:r>
            <a:endParaRPr lang="en-US" sz="14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1184315"/>
            <a:ext cx="8374975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Business Recommendations</a:t>
            </a:r>
            <a:endParaRPr lang="en-US" sz="48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863798" y="2449235"/>
            <a:ext cx="616982" cy="61698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63798" y="3374708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Boost Subscriptions</a:t>
            </a:r>
            <a:endParaRPr lang="en-US" sz="2400" dirty="0"/>
          </a:p>
        </p:txBody>
      </p:sp>
      <p:sp>
        <p:nvSpPr>
          <p:cNvPr id="5" name="Text 2"/>
          <p:cNvSpPr/>
          <p:nvPr/>
        </p:nvSpPr>
        <p:spPr>
          <a:xfrm>
            <a:off x="863798" y="3908227"/>
            <a:ext cx="4095274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Promote exclusive benefits.</a:t>
            </a:r>
            <a:endParaRPr lang="en-US" sz="19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67563" y="2449235"/>
            <a:ext cx="616982" cy="61698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67563" y="3374708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Customer Loyalty</a:t>
            </a:r>
            <a:endParaRPr lang="en-US" sz="2400" dirty="0"/>
          </a:p>
        </p:txBody>
      </p:sp>
      <p:sp>
        <p:nvSpPr>
          <p:cNvPr id="8" name="Text 4"/>
          <p:cNvSpPr/>
          <p:nvPr/>
        </p:nvSpPr>
        <p:spPr>
          <a:xfrm>
            <a:off x="5267563" y="3908227"/>
            <a:ext cx="4095274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Reward repeat buyers.</a:t>
            </a:r>
            <a:endParaRPr lang="en-US" sz="19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671328" y="2449235"/>
            <a:ext cx="616982" cy="616982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671328" y="3374708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Optimize Discounts</a:t>
            </a:r>
            <a:endParaRPr lang="en-US" sz="2400" dirty="0"/>
          </a:p>
        </p:txBody>
      </p:sp>
      <p:sp>
        <p:nvSpPr>
          <p:cNvPr id="11" name="Text 6"/>
          <p:cNvSpPr/>
          <p:nvPr/>
        </p:nvSpPr>
        <p:spPr>
          <a:xfrm>
            <a:off x="9671328" y="3908227"/>
            <a:ext cx="4095274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Balance sales with margin control.</a:t>
            </a:r>
            <a:endParaRPr lang="en-US" sz="190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63798" y="4796671"/>
            <a:ext cx="616982" cy="616982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863798" y="5722144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Product Positioning</a:t>
            </a:r>
            <a:endParaRPr lang="en-US" sz="2400" dirty="0"/>
          </a:p>
        </p:txBody>
      </p:sp>
      <p:sp>
        <p:nvSpPr>
          <p:cNvPr id="14" name="Text 8"/>
          <p:cNvSpPr/>
          <p:nvPr/>
        </p:nvSpPr>
        <p:spPr>
          <a:xfrm>
            <a:off x="863798" y="6255663"/>
            <a:ext cx="4095274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Highlight top-rated products.</a:t>
            </a:r>
            <a:endParaRPr lang="en-US" sz="190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267563" y="4796671"/>
            <a:ext cx="616982" cy="616982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5267563" y="5722144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Targeted Marketing</a:t>
            </a:r>
            <a:endParaRPr lang="en-US" sz="2400" dirty="0"/>
          </a:p>
        </p:txBody>
      </p:sp>
      <p:sp>
        <p:nvSpPr>
          <p:cNvPr id="17" name="Text 10"/>
          <p:cNvSpPr/>
          <p:nvPr/>
        </p:nvSpPr>
        <p:spPr>
          <a:xfrm>
            <a:off x="5267563" y="6255663"/>
            <a:ext cx="4095274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Focus on high-revenue age groups.</a:t>
            </a:r>
            <a:endParaRPr lang="en-US" sz="19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2025-11-13T13:13:26Z</dcterms:created>
  <dcterms:modified xsi:type="dcterms:W3CDTF">2025-11-13T13:13:26Z</dcterms:modified>
</cp:coreProperties>
</file>